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1"/>
  </p:notesMasterIdLst>
  <p:sldIdLst>
    <p:sldId id="256" r:id="rId2"/>
    <p:sldId id="297" r:id="rId3"/>
    <p:sldId id="298" r:id="rId4"/>
    <p:sldId id="299" r:id="rId5"/>
    <p:sldId id="303" r:id="rId6"/>
    <p:sldId id="321" r:id="rId7"/>
    <p:sldId id="315" r:id="rId8"/>
    <p:sldId id="322" r:id="rId9"/>
    <p:sldId id="323" r:id="rId10"/>
    <p:sldId id="300" r:id="rId11"/>
    <p:sldId id="324" r:id="rId12"/>
    <p:sldId id="316" r:id="rId13"/>
    <p:sldId id="302" r:id="rId14"/>
    <p:sldId id="318" r:id="rId15"/>
    <p:sldId id="307" r:id="rId16"/>
    <p:sldId id="325" r:id="rId17"/>
    <p:sldId id="304" r:id="rId18"/>
    <p:sldId id="309" r:id="rId19"/>
    <p:sldId id="319" r:id="rId20"/>
    <p:sldId id="310" r:id="rId21"/>
    <p:sldId id="311" r:id="rId22"/>
    <p:sldId id="313" r:id="rId23"/>
    <p:sldId id="326" r:id="rId24"/>
    <p:sldId id="312" r:id="rId25"/>
    <p:sldId id="320" r:id="rId26"/>
    <p:sldId id="308" r:id="rId27"/>
    <p:sldId id="327" r:id="rId28"/>
    <p:sldId id="314" r:id="rId29"/>
    <p:sldId id="301" r:id="rId30"/>
  </p:sldIdLst>
  <p:sldSz cx="9144000" cy="5143500" type="screen16x9"/>
  <p:notesSz cx="6858000" cy="9144000"/>
  <p:embeddedFontLst>
    <p:embeddedFont>
      <p:font typeface="Advent Pro Light" panose="020B0604020202020204" charset="0"/>
      <p:regular r:id="rId32"/>
      <p:bold r:id="rId33"/>
    </p:embeddedFont>
    <p:embeddedFont>
      <p:font typeface="Anton" panose="020B0604020202020204" charset="0"/>
      <p:regular r:id="rId34"/>
    </p:embeddedFont>
    <p:embeddedFont>
      <p:font typeface="Fira Sans Condensed" panose="020B0604020202020204" charset="0"/>
      <p:regular r:id="rId35"/>
      <p:bold r:id="rId36"/>
      <p:italic r:id="rId37"/>
      <p:boldItalic r:id="rId38"/>
    </p:embeddedFont>
    <p:embeddedFont>
      <p:font typeface="Fira Sans Condensed Light" panose="020B0604020202020204" charset="0"/>
      <p:regular r:id="rId39"/>
      <p:bold r:id="rId40"/>
      <p:italic r:id="rId41"/>
      <p:boldItalic r:id="rId42"/>
    </p:embeddedFont>
    <p:embeddedFont>
      <p:font typeface="Josefin Slab" panose="020B0604020202020204" charset="0"/>
      <p:regular r:id="rId43"/>
      <p:bold r:id="rId44"/>
      <p:italic r:id="rId45"/>
      <p:boldItalic r:id="rId46"/>
    </p:embeddedFont>
    <p:embeddedFont>
      <p:font typeface="Rajdhani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78D550-C4FA-4F69-B83A-5B15D9F6A312}">
  <a:tblStyle styleId="{0178D550-C4FA-4F69-B83A-5B15D9F6A3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792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7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9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51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13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39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14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5abef0139_0_15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65abef0139_0_15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0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56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7" r:id="rId5"/>
    <p:sldLayoutId id="2147483659" r:id="rId6"/>
    <p:sldLayoutId id="2147483661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ostinger.com/tutorials/centos-vs-ubuntu#:~:text=The%20biggest%20difference%20between%20the,from%20Red%20Hat%20Enterprise%20Linux.&amp;text=CentOS%20is%20considered%20to%20be,package%20updates%20are%20less%20frequent" TargetMode="External"/><Relationship Id="rId13" Type="http://schemas.openxmlformats.org/officeDocument/2006/relationships/hyperlink" Target="https://www.tecmint.com/sync-files-using-rsync-with-non-standard-ssh-port/" TargetMode="External"/><Relationship Id="rId3" Type="http://schemas.openxmlformats.org/officeDocument/2006/relationships/hyperlink" Target="https://linuxtechlab.com/disable-usb-storage-linux/" TargetMode="External"/><Relationship Id="rId7" Type="http://schemas.openxmlformats.org/officeDocument/2006/relationships/hyperlink" Target="https://geekflare.com/no-internet-connection-from-vmware-with-centos-7/" TargetMode="External"/><Relationship Id="rId12" Type="http://schemas.openxmlformats.org/officeDocument/2006/relationships/hyperlink" Target="https://www.youtube.com/watch?v=ZfvpOVmbWwA" TargetMode="External"/><Relationship Id="rId2" Type="http://schemas.openxmlformats.org/officeDocument/2006/relationships/hyperlink" Target="https://www.thesslstore.com/blog/linux-server-security-linux-hardening-best-practic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2hosting.sg/kb/getting-started-guide/accessing-your-account/disabling-ssh-logins-for-root" TargetMode="External"/><Relationship Id="rId11" Type="http://schemas.openxmlformats.org/officeDocument/2006/relationships/hyperlink" Target="https://www.youtube.com/channel/UC-f_LxJoe6sgBIEIkHAM8mA" TargetMode="External"/><Relationship Id="rId5" Type="http://schemas.openxmlformats.org/officeDocument/2006/relationships/hyperlink" Target="https://www.thegeekdiary.com/how-to-open-a-ports-in-centos-rhel-7/" TargetMode="External"/><Relationship Id="rId10" Type="http://schemas.openxmlformats.org/officeDocument/2006/relationships/hyperlink" Target="https://www.tecmint.com/install-linux-malware-detect-lmd-in-rhel-centos-and-fedora/" TargetMode="External"/><Relationship Id="rId4" Type="http://schemas.openxmlformats.org/officeDocument/2006/relationships/hyperlink" Target="https://www.techrepublic.com/article/how-to-set-up-two-factor-authentication-on-centos-7/" TargetMode="External"/><Relationship Id="rId9" Type="http://schemas.openxmlformats.org/officeDocument/2006/relationships/hyperlink" Target="https://www.server-world.info/en/note?os=CentOS_7&amp;p=passwor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690575" y="1566075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CentOS 7 server hardening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690575" y="41565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By Tan Jia Shun (S10198161D)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Strong and Unique Passwords</a:t>
            </a:r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4294967295"/>
          </p:nvPr>
        </p:nvSpPr>
        <p:spPr>
          <a:xfrm>
            <a:off x="346954" y="1443038"/>
            <a:ext cx="4339347" cy="3328987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/>
              <a:t>User password policy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Password should be minimum 8 value long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M</a:t>
            </a:r>
            <a:r>
              <a:rPr lang="en" sz="1600" dirty="0"/>
              <a:t>ust have 1 number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M</a:t>
            </a:r>
            <a:r>
              <a:rPr lang="en" sz="1600" dirty="0"/>
              <a:t>ust have 1 lower-case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M</a:t>
            </a:r>
            <a:r>
              <a:rPr lang="en" sz="1600" dirty="0"/>
              <a:t>ust have 1 upper-case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M</a:t>
            </a:r>
            <a:r>
              <a:rPr lang="en" sz="1600" dirty="0"/>
              <a:t>ust have 1 symbol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Cannot use password from the last 3 time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Done in: </a:t>
            </a:r>
            <a:r>
              <a:rPr lang="en-SG" sz="1600" dirty="0"/>
              <a:t>/etc/security/</a:t>
            </a:r>
            <a:r>
              <a:rPr lang="en-SG" sz="1600" dirty="0" err="1"/>
              <a:t>pwquality.conf</a:t>
            </a:r>
            <a:endParaRPr lang="e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2AC5E6-E847-40C4-B440-44AC32A7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80819"/>
            <a:ext cx="57531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0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E024-4871-4CD1-873F-EEFA5EAE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and Unique Passwords</a:t>
            </a:r>
            <a:endParaRPr lang="en-SG" dirty="0"/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43CA4620-FF2B-4A43-8865-40784AC48003}"/>
              </a:ext>
            </a:extLst>
          </p:cNvPr>
          <p:cNvSpPr txBox="1">
            <a:spLocks/>
          </p:cNvSpPr>
          <p:nvPr/>
        </p:nvSpPr>
        <p:spPr>
          <a:xfrm>
            <a:off x="1175146" y="2407443"/>
            <a:ext cx="6793707" cy="222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600" b="1" dirty="0"/>
              <a:t>User password age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Make user change password regularly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M</a:t>
            </a:r>
            <a:r>
              <a:rPr lang="en-SG" sz="1600" dirty="0"/>
              <a:t>a</a:t>
            </a:r>
            <a:r>
              <a:rPr lang="en" sz="1600" dirty="0"/>
              <a:t>ke attacker harder to guest our password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P</a:t>
            </a:r>
            <a:r>
              <a:rPr lang="en" sz="1600" dirty="0"/>
              <a:t>wned password may not work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282291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644A-96C7-4362-BBFF-2DA18BC6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and Unique Passwords</a:t>
            </a:r>
            <a:endParaRPr lang="en-SG" dirty="0"/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7D322FAD-DA6E-4618-8FCB-A144CE6AC4DA}"/>
              </a:ext>
            </a:extLst>
          </p:cNvPr>
          <p:cNvSpPr txBox="1">
            <a:spLocks/>
          </p:cNvSpPr>
          <p:nvPr/>
        </p:nvSpPr>
        <p:spPr>
          <a:xfrm>
            <a:off x="2402326" y="1087159"/>
            <a:ext cx="4339347" cy="296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600" b="1" dirty="0"/>
              <a:t>User password age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Need change password every 30 day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Warn user to change 7 day before hand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Done in: /etc/</a:t>
            </a:r>
            <a:r>
              <a:rPr lang="en-SG" sz="1600" dirty="0" err="1"/>
              <a:t>login.defs</a:t>
            </a:r>
            <a:endParaRPr lang="en-SG" sz="1600" dirty="0"/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28916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SSH Protection</a:t>
            </a:r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4294967295"/>
          </p:nvPr>
        </p:nvSpPr>
        <p:spPr>
          <a:xfrm>
            <a:off x="368385" y="1285875"/>
            <a:ext cx="4339347" cy="2969181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/>
              <a:t>2FA for SSH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Google </a:t>
            </a:r>
            <a:r>
              <a:rPr lang="en-SG" sz="1600" dirty="0"/>
              <a:t>authenticator</a:t>
            </a:r>
            <a:endParaRPr lang="en" sz="1600" dirty="0"/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Must key 2FA key when login on SSH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A</a:t>
            </a:r>
            <a:r>
              <a:rPr lang="en" sz="1600" dirty="0"/>
              <a:t>ccept only the current and the </a:t>
            </a:r>
            <a:r>
              <a:rPr lang="en-SG" sz="1600" dirty="0"/>
              <a:t>previous</a:t>
            </a:r>
            <a:r>
              <a:rPr lang="en" sz="1600" dirty="0"/>
              <a:t> code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Done in/etc/</a:t>
            </a:r>
            <a:r>
              <a:rPr lang="en-SG" sz="1600" dirty="0" err="1"/>
              <a:t>pam.d</a:t>
            </a:r>
            <a:r>
              <a:rPr lang="en-SG" sz="1600" dirty="0"/>
              <a:t>/</a:t>
            </a:r>
            <a:r>
              <a:rPr lang="en-SG" sz="1600" dirty="0" err="1"/>
              <a:t>sshd</a:t>
            </a:r>
            <a:endParaRPr lang="en" sz="1600" dirty="0"/>
          </a:p>
        </p:txBody>
      </p:sp>
      <p:sp>
        <p:nvSpPr>
          <p:cNvPr id="7" name="Google Shape;1762;p45">
            <a:extLst>
              <a:ext uri="{FF2B5EF4-FFF2-40B4-BE49-F238E27FC236}">
                <a16:creationId xmlns:a16="http://schemas.microsoft.com/office/drawing/2014/main" id="{62EC99FA-DF5C-47C2-8042-47E8E79924D4}"/>
              </a:ext>
            </a:extLst>
          </p:cNvPr>
          <p:cNvSpPr txBox="1">
            <a:spLocks/>
          </p:cNvSpPr>
          <p:nvPr/>
        </p:nvSpPr>
        <p:spPr>
          <a:xfrm>
            <a:off x="4521994" y="1275406"/>
            <a:ext cx="4339347" cy="296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SG" sz="1600" b="1" dirty="0"/>
              <a:t>Root user is disable on SSH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Harder to gain privilege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Done in: /etc/</a:t>
            </a:r>
            <a:r>
              <a:rPr lang="en-SG" sz="1600" dirty="0" err="1"/>
              <a:t>ssh</a:t>
            </a:r>
            <a:r>
              <a:rPr lang="en-SG" sz="1600" dirty="0"/>
              <a:t>/</a:t>
            </a:r>
            <a:r>
              <a:rPr lang="en-SG" sz="1600" dirty="0" err="1"/>
              <a:t>sshd_config</a:t>
            </a:r>
            <a:endParaRPr lang="en-SG" sz="1600" dirty="0"/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83671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SSH Protection</a:t>
            </a:r>
          </a:p>
        </p:txBody>
      </p:sp>
      <p:sp>
        <p:nvSpPr>
          <p:cNvPr id="7" name="Google Shape;1762;p45">
            <a:extLst>
              <a:ext uri="{FF2B5EF4-FFF2-40B4-BE49-F238E27FC236}">
                <a16:creationId xmlns:a16="http://schemas.microsoft.com/office/drawing/2014/main" id="{62EC99FA-DF5C-47C2-8042-47E8E79924D4}"/>
              </a:ext>
            </a:extLst>
          </p:cNvPr>
          <p:cNvSpPr txBox="1">
            <a:spLocks/>
          </p:cNvSpPr>
          <p:nvPr/>
        </p:nvSpPr>
        <p:spPr>
          <a:xfrm>
            <a:off x="720100" y="1654372"/>
            <a:ext cx="4339347" cy="296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SG" sz="1600" b="1" dirty="0"/>
              <a:t>Others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Max login try: 4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Forwarding disabled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 err="1"/>
              <a:t>ClientAliveInterval</a:t>
            </a:r>
            <a:r>
              <a:rPr lang="en-SG" sz="1600" dirty="0"/>
              <a:t>: 300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endParaRPr lang="en-SG" sz="1600" dirty="0"/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45EAE-4F22-4BF9-99E0-C6EE7D15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354" y="1294422"/>
            <a:ext cx="3318320" cy="33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4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management</a:t>
            </a:r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4294967295"/>
          </p:nvPr>
        </p:nvSpPr>
        <p:spPr>
          <a:xfrm>
            <a:off x="2402326" y="1278731"/>
            <a:ext cx="4339347" cy="2969181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/>
              <a:t>Give user the least privilege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Giving different file permission to different user and group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Using </a:t>
            </a:r>
            <a:r>
              <a:rPr lang="en-SG" sz="1600" dirty="0" err="1"/>
              <a:t>chown</a:t>
            </a:r>
            <a:r>
              <a:rPr lang="en-SG" sz="1600" dirty="0"/>
              <a:t> and </a:t>
            </a:r>
            <a:r>
              <a:rPr lang="en-SG" sz="1600" dirty="0" err="1"/>
              <a:t>chmod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2428344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7997-E35F-4C93-AAA9-0DA6BC45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management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4F833-890D-46DD-9C99-441E607E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2085975"/>
            <a:ext cx="3781425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9A47F8-6921-413B-A10E-5F8156C7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86" y="3931443"/>
            <a:ext cx="2867025" cy="352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00552-940D-49F4-8A33-8CB7A812E815}"/>
              </a:ext>
            </a:extLst>
          </p:cNvPr>
          <p:cNvSpPr txBox="1"/>
          <p:nvPr/>
        </p:nvSpPr>
        <p:spPr>
          <a:xfrm>
            <a:off x="1178719" y="3228976"/>
            <a:ext cx="448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2"/>
                </a:solidFill>
              </a:rPr>
              <a:t>When a user with no permission try to access: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1B76A-103E-46B6-A82C-EA234BA1AEFE}"/>
              </a:ext>
            </a:extLst>
          </p:cNvPr>
          <p:cNvSpPr txBox="1"/>
          <p:nvPr/>
        </p:nvSpPr>
        <p:spPr>
          <a:xfrm>
            <a:off x="1178719" y="1474885"/>
            <a:ext cx="448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2"/>
                </a:solidFill>
              </a:rPr>
              <a:t>Permission set:</a:t>
            </a:r>
          </a:p>
        </p:txBody>
      </p:sp>
    </p:spTree>
    <p:extLst>
      <p:ext uri="{BB962C8B-B14F-4D97-AF65-F5344CB8AC3E}">
        <p14:creationId xmlns:p14="http://schemas.microsoft.com/office/powerpoint/2010/main" val="391595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19FD-999A-4CBD-BAE5-DE24EC1B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any external device slot</a:t>
            </a:r>
            <a:endParaRPr lang="en-SG" dirty="0"/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7CDBE299-0915-470F-8B9A-3AEC558ED978}"/>
              </a:ext>
            </a:extLst>
          </p:cNvPr>
          <p:cNvSpPr txBox="1">
            <a:spLocks/>
          </p:cNvSpPr>
          <p:nvPr/>
        </p:nvSpPr>
        <p:spPr>
          <a:xfrm>
            <a:off x="2158425" y="1350169"/>
            <a:ext cx="4827149" cy="296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To disable attack that have access to the server physically</a:t>
            </a:r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Block USB port on /etc/</a:t>
            </a:r>
            <a:r>
              <a:rPr lang="en-SG" sz="1600" dirty="0" err="1"/>
              <a:t>modprobe.d</a:t>
            </a:r>
            <a:r>
              <a:rPr lang="en-SG" sz="1600" dirty="0"/>
              <a:t>/</a:t>
            </a:r>
            <a:r>
              <a:rPr lang="en-SG" sz="1600" dirty="0" err="1"/>
              <a:t>blacklist.conf</a:t>
            </a:r>
            <a:endParaRPr lang="en-SG" sz="16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Only people with </a:t>
            </a:r>
            <a:r>
              <a:rPr lang="en-SG" sz="1600" dirty="0"/>
              <a:t>privilege can enable the port</a:t>
            </a:r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If possible, buy a physical USB blocker to block all USB port</a:t>
            </a:r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Remove any CD rom</a:t>
            </a:r>
          </a:p>
        </p:txBody>
      </p:sp>
    </p:spTree>
    <p:extLst>
      <p:ext uri="{BB962C8B-B14F-4D97-AF65-F5344CB8AC3E}">
        <p14:creationId xmlns:p14="http://schemas.microsoft.com/office/powerpoint/2010/main" val="32410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Prepare for any attack</a:t>
            </a:r>
          </a:p>
        </p:txBody>
      </p:sp>
    </p:spTree>
    <p:extLst>
      <p:ext uri="{BB962C8B-B14F-4D97-AF65-F5344CB8AC3E}">
        <p14:creationId xmlns:p14="http://schemas.microsoft.com/office/powerpoint/2010/main" val="355100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131D-B536-43CC-934C-7485C02A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Audit &amp; vulnerability 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DC480-1171-4FC2-BC4F-1EF489A4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8" y="1414462"/>
            <a:ext cx="4672834" cy="2478881"/>
          </a:xfrm>
          <a:prstGeom prst="rect">
            <a:avLst/>
          </a:prstGeom>
        </p:spPr>
      </p:pic>
      <p:sp>
        <p:nvSpPr>
          <p:cNvPr id="6" name="Google Shape;1762;p45">
            <a:extLst>
              <a:ext uri="{FF2B5EF4-FFF2-40B4-BE49-F238E27FC236}">
                <a16:creationId xmlns:a16="http://schemas.microsoft.com/office/drawing/2014/main" id="{9033409E-BFBD-484E-ABC0-596CA373DBA1}"/>
              </a:ext>
            </a:extLst>
          </p:cNvPr>
          <p:cNvSpPr txBox="1">
            <a:spLocks/>
          </p:cNvSpPr>
          <p:nvPr/>
        </p:nvSpPr>
        <p:spPr>
          <a:xfrm>
            <a:off x="375529" y="1087159"/>
            <a:ext cx="3791659" cy="296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600" b="1" dirty="0"/>
              <a:t>Lynis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Able to scan for vulnerability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Create a detail report and logging of system</a:t>
            </a:r>
          </a:p>
        </p:txBody>
      </p:sp>
    </p:spTree>
    <p:extLst>
      <p:ext uri="{BB962C8B-B14F-4D97-AF65-F5344CB8AC3E}">
        <p14:creationId xmlns:p14="http://schemas.microsoft.com/office/powerpoint/2010/main" val="307179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CentOS 7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4ED22-3E53-4209-8EDE-E6C2765B630C}"/>
              </a:ext>
            </a:extLst>
          </p:cNvPr>
          <p:cNvSpPr txBox="1"/>
          <p:nvPr/>
        </p:nvSpPr>
        <p:spPr>
          <a:xfrm>
            <a:off x="4186238" y="1706850"/>
            <a:ext cx="4750593" cy="241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One of the most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sym typeface="Fira Sans Condensed Light"/>
              </a:rPr>
              <a:t>stable Linux 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More secure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Active long term support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sym typeface="Fira Sans Condensed Light"/>
              </a:rPr>
              <a:t>Support cPanel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3F3F3"/>
                </a:solidFill>
                <a:latin typeface="Fira Sans Condensed Light"/>
                <a:sym typeface="Fira Sans Condensed Light"/>
              </a:rPr>
              <a:t>Recommended for business owner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Fira Sans Condensed Light"/>
              <a:sym typeface="Fira Sans Condensed 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6167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3ADE-7CD5-49EE-9232-5B70C08E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Anti-virus</a:t>
            </a:r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78FA7837-3009-45C0-B266-15E1A9E293C5}"/>
              </a:ext>
            </a:extLst>
          </p:cNvPr>
          <p:cNvSpPr txBox="1">
            <a:spLocks/>
          </p:cNvSpPr>
          <p:nvPr/>
        </p:nvSpPr>
        <p:spPr>
          <a:xfrm>
            <a:off x="1980844" y="1244321"/>
            <a:ext cx="5005744" cy="296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Linux Malware Detect (LMD)</a:t>
            </a:r>
          </a:p>
          <a:p>
            <a:pPr marL="800100" lvl="1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Malware scanner</a:t>
            </a:r>
          </a:p>
          <a:p>
            <a:pPr marL="800100" lvl="1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When found any malware, an email will be sent to the administrator</a:t>
            </a:r>
          </a:p>
          <a:p>
            <a:pPr marL="342900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 err="1"/>
              <a:t>ClamAV</a:t>
            </a:r>
            <a:endParaRPr lang="en-SG" sz="1600" dirty="0"/>
          </a:p>
          <a:p>
            <a:pPr marL="800100" lvl="1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Malware detector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60880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1561-74D0-443F-B46C-D042DAE7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Anti-virus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975CC-EEAC-4637-9F48-7D211D47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407319"/>
            <a:ext cx="79057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6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1419-895A-4FFB-A3C7-851C686F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rkhunter</a:t>
            </a:r>
            <a:r>
              <a:rPr lang="en-SG" dirty="0"/>
              <a:t> </a:t>
            </a:r>
          </a:p>
        </p:txBody>
      </p:sp>
      <p:sp>
        <p:nvSpPr>
          <p:cNvPr id="4" name="Google Shape;1762;p45">
            <a:extLst>
              <a:ext uri="{FF2B5EF4-FFF2-40B4-BE49-F238E27FC236}">
                <a16:creationId xmlns:a16="http://schemas.microsoft.com/office/drawing/2014/main" id="{83AAE163-50BE-45C7-956A-744D9CD3AD7D}"/>
              </a:ext>
            </a:extLst>
          </p:cNvPr>
          <p:cNvSpPr txBox="1">
            <a:spLocks/>
          </p:cNvSpPr>
          <p:nvPr/>
        </p:nvSpPr>
        <p:spPr>
          <a:xfrm>
            <a:off x="2004834" y="1135857"/>
            <a:ext cx="5134331" cy="963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Rootkits and general vulnerabilities scanner</a:t>
            </a:r>
          </a:p>
          <a:p>
            <a:pPr marL="342900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Command: </a:t>
            </a:r>
            <a:r>
              <a:rPr lang="en-SG" sz="1600" dirty="0" err="1"/>
              <a:t>rkhunter</a:t>
            </a:r>
            <a:r>
              <a:rPr lang="en-SG" sz="1600" dirty="0"/>
              <a:t> --</a:t>
            </a:r>
            <a:r>
              <a:rPr lang="en-SG" sz="1600" dirty="0" err="1"/>
              <a:t>checkall</a:t>
            </a:r>
            <a:endParaRPr lang="e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9C7CE-9989-47D5-A51D-BE36415D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34" y="2152285"/>
            <a:ext cx="48958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48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EBFF-DBCE-45B8-A8E5-7500A5B4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Disk Encryption</a:t>
            </a:r>
            <a:br>
              <a:rPr lang="en-SG" dirty="0"/>
            </a:br>
            <a:endParaRPr lang="en-SG" dirty="0"/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2E28BA49-8CA0-4A44-9812-097D6A290255}"/>
              </a:ext>
            </a:extLst>
          </p:cNvPr>
          <p:cNvSpPr txBox="1">
            <a:spLocks/>
          </p:cNvSpPr>
          <p:nvPr/>
        </p:nvSpPr>
        <p:spPr>
          <a:xfrm>
            <a:off x="1980844" y="1244321"/>
            <a:ext cx="5005744" cy="296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342900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To protect the data on the server</a:t>
            </a:r>
            <a:r>
              <a:rPr lang="en" sz="1600" dirty="0"/>
              <a:t> when</a:t>
            </a:r>
            <a:r>
              <a:rPr lang="en-SG" sz="1600" dirty="0"/>
              <a:t>:</a:t>
            </a:r>
          </a:p>
          <a:p>
            <a:pPr marL="800100" lvl="1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Server is stolen</a:t>
            </a:r>
          </a:p>
          <a:p>
            <a:pPr marL="800100" lvl="1" indent="-34290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Forget to clean the disk when disposing it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217947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BC91-A8E3-47A7-972F-20A390B1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Disk Encryption</a:t>
            </a:r>
            <a:br>
              <a:rPr lang="en-SG" dirty="0"/>
            </a:b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53F8-4618-40F9-839C-E8227FD8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31" y="1518699"/>
            <a:ext cx="4569538" cy="3442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1B97B-0DC5-4B47-85FA-FF801985C616}"/>
              </a:ext>
            </a:extLst>
          </p:cNvPr>
          <p:cNvSpPr txBox="1"/>
          <p:nvPr/>
        </p:nvSpPr>
        <p:spPr>
          <a:xfrm>
            <a:off x="2518171" y="1100535"/>
            <a:ext cx="410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tx2"/>
                </a:solidFill>
              </a:rPr>
              <a:t>It is set during the setup of centos OS process</a:t>
            </a:r>
          </a:p>
        </p:txBody>
      </p:sp>
    </p:spTree>
    <p:extLst>
      <p:ext uri="{BB962C8B-B14F-4D97-AF65-F5344CB8AC3E}">
        <p14:creationId xmlns:p14="http://schemas.microsoft.com/office/powerpoint/2010/main" val="392402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236B-CFF7-43A2-9E21-2EFA7DD2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Disk Encryption</a:t>
            </a:r>
            <a:br>
              <a:rPr lang="en-SG" dirty="0"/>
            </a:b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16E4E-80B2-417F-8A2B-55178443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861900"/>
            <a:ext cx="8410575" cy="3143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16668-FDD9-40A8-A88D-F2BD0F35BC0E}"/>
              </a:ext>
            </a:extLst>
          </p:cNvPr>
          <p:cNvSpPr txBox="1"/>
          <p:nvPr/>
        </p:nvSpPr>
        <p:spPr>
          <a:xfrm>
            <a:off x="1714499" y="1101389"/>
            <a:ext cx="541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It will prompt a passphrase before the OS boot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It will only decrypt and boot the OS if the passphrase is correct</a:t>
            </a:r>
          </a:p>
        </p:txBody>
      </p:sp>
    </p:spTree>
    <p:extLst>
      <p:ext uri="{BB962C8B-B14F-4D97-AF65-F5344CB8AC3E}">
        <p14:creationId xmlns:p14="http://schemas.microsoft.com/office/powerpoint/2010/main" val="96826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0F9B-A5BE-4E47-BD02-A331BCC2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Folder backup</a:t>
            </a:r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D302B45E-2BBF-4B3A-9ADE-AC95B5B46C11}"/>
              </a:ext>
            </a:extLst>
          </p:cNvPr>
          <p:cNvSpPr txBox="1">
            <a:spLocks/>
          </p:cNvSpPr>
          <p:nvPr/>
        </p:nvSpPr>
        <p:spPr>
          <a:xfrm>
            <a:off x="2402326" y="1328738"/>
            <a:ext cx="4662843" cy="296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Able to backup important file to a backup server</a:t>
            </a:r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To protect the data in case any data corruption or attack happen </a:t>
            </a:r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Done using </a:t>
            </a:r>
            <a:r>
              <a:rPr lang="en-SG" sz="1600" dirty="0" err="1"/>
              <a:t>rsync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2785475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B419-C538-4472-BF95-2A58AB01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Folder backup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2A4E3-6669-4028-80A7-D3344D64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676399"/>
            <a:ext cx="5124450" cy="73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E8034-DEBB-4431-8B4E-38BBFEE7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3258493"/>
            <a:ext cx="1905000" cy="409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BA676-5125-4311-B0F2-615BDD98A8BF}"/>
              </a:ext>
            </a:extLst>
          </p:cNvPr>
          <p:cNvSpPr txBox="1"/>
          <p:nvPr/>
        </p:nvSpPr>
        <p:spPr>
          <a:xfrm>
            <a:off x="1796653" y="1250760"/>
            <a:ext cx="5550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tx2"/>
                </a:solidFill>
              </a:rPr>
              <a:t>Command to backup the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0F888-144D-4000-83E2-6092DB145CAF}"/>
              </a:ext>
            </a:extLst>
          </p:cNvPr>
          <p:cNvSpPr txBox="1"/>
          <p:nvPr/>
        </p:nvSpPr>
        <p:spPr>
          <a:xfrm>
            <a:off x="1796653" y="2733677"/>
            <a:ext cx="5550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tx2"/>
                </a:solidFill>
              </a:rPr>
              <a:t>Result on the backup server: </a:t>
            </a:r>
          </a:p>
        </p:txBody>
      </p:sp>
    </p:spTree>
    <p:extLst>
      <p:ext uri="{BB962C8B-B14F-4D97-AF65-F5344CB8AC3E}">
        <p14:creationId xmlns:p14="http://schemas.microsoft.com/office/powerpoint/2010/main" val="1180358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72B7-B91A-4035-8543-1C1F96AA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Reference</a:t>
            </a:r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3ADA4A83-CBEA-4AE9-9BBC-D15394F3506E}"/>
              </a:ext>
            </a:extLst>
          </p:cNvPr>
          <p:cNvSpPr txBox="1">
            <a:spLocks/>
          </p:cNvSpPr>
          <p:nvPr/>
        </p:nvSpPr>
        <p:spPr>
          <a:xfrm>
            <a:off x="78582" y="838881"/>
            <a:ext cx="9008268" cy="442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2"/>
              </a:rPr>
              <a:t>https://www.thesslstore.com/blog/linux-server-security-linux-hardening-best-practices/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3"/>
              </a:rPr>
              <a:t>https://linuxtechlab.com/disable-usb-storage-linux/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4"/>
              </a:rPr>
              <a:t>https://www.techrepublic.com/article/how-to-set-up-two-factor-authentication-on-centos-7/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5"/>
              </a:rPr>
              <a:t>https://www.thegeekdiary.com/how-to-open-a-ports-in-centos-rhel-7/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6"/>
              </a:rPr>
              <a:t>https://www.a2hosting.sg/kb/getting-started-guide/accessing-your-account/disabling-ssh-logins-for-root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7"/>
              </a:rPr>
              <a:t>https://geekflare.com/no-internet-connection-from-vmware-with-centos-7/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8"/>
              </a:rPr>
              <a:t>https://www.hostinger.com/tutorials/centos-vs-ubuntu#:~:text=The%20biggest%20difference%20between%20the,from%20Red%20Hat%20Enterprise%20Linux.</a:t>
            </a:r>
            <a:br>
              <a:rPr lang="en-SG" sz="900" dirty="0">
                <a:hlinkClick r:id="rId8"/>
              </a:rPr>
            </a:br>
            <a:r>
              <a:rPr lang="en-SG" sz="900" dirty="0">
                <a:hlinkClick r:id="rId8"/>
              </a:rPr>
              <a:t>&amp;text=CentOS%20is%20considered%20to%20be,package%20updates%20are%20less%20frequent</a:t>
            </a:r>
            <a:r>
              <a:rPr lang="en-SG" sz="900" dirty="0"/>
              <a:t>.</a:t>
            </a:r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9"/>
              </a:rPr>
              <a:t>https://www.server-world.info/en/note?os=CentOS_7&amp;p=password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10"/>
              </a:rPr>
              <a:t>https://www.tecmint.com/install-linux-malware-detect-lmd-in-rhel-centos-and-fedora/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b="0" i="0" dirty="0">
                <a:effectLst/>
                <a:latin typeface="Fira Sans Condensed Light" panose="020B0604020202020204" charset="0"/>
                <a:hlinkClick r:id="rId11"/>
              </a:rPr>
              <a:t>Linux King</a:t>
            </a:r>
            <a:r>
              <a:rPr lang="en-SG" sz="900" b="0" i="0" dirty="0">
                <a:effectLst/>
                <a:latin typeface="Fira Sans Condensed Light" panose="020B0604020202020204" charset="0"/>
              </a:rPr>
              <a:t>: </a:t>
            </a:r>
            <a:r>
              <a:rPr lang="en-SG" sz="900" dirty="0">
                <a:latin typeface="Fira Sans Condensed Light" panose="020B0604020202020204" charset="0"/>
                <a:hlinkClick r:id="rId12"/>
              </a:rPr>
              <a:t>https</a:t>
            </a:r>
            <a:r>
              <a:rPr lang="en-SG" sz="900" dirty="0">
                <a:hlinkClick r:id="rId12"/>
              </a:rPr>
              <a:t>://www.youtube.com/watch?v=ZfvpOVmbWwA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>
                <a:hlinkClick r:id="rId13"/>
              </a:rPr>
              <a:t>https://www.tecmint.com/sync-files-using-rsync-with-non-standard-ssh-port/</a:t>
            </a:r>
            <a:endParaRPr lang="en-SG" sz="900" dirty="0"/>
          </a:p>
          <a:p>
            <a:pPr marL="342900" indent="-342900" algn="ctr">
              <a:lnSpc>
                <a:spcPct val="100000"/>
              </a:lnSpc>
              <a:spcAft>
                <a:spcPts val="1600"/>
              </a:spcAft>
            </a:pPr>
            <a:r>
              <a:rPr lang="en-SG" sz="900" dirty="0"/>
              <a:t>https://linuxhint.com/add_user_to_group_centos_7/</a:t>
            </a:r>
            <a:endParaRPr lang="en" sz="900" dirty="0"/>
          </a:p>
        </p:txBody>
      </p:sp>
    </p:spTree>
    <p:extLst>
      <p:ext uri="{BB962C8B-B14F-4D97-AF65-F5344CB8AC3E}">
        <p14:creationId xmlns:p14="http://schemas.microsoft.com/office/powerpoint/2010/main" val="2110375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000" y="16398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22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Strong and Unique Passwords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Your Software Regularly (Not auto update)</a:t>
            </a:r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Remove any unused software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Disable any external device slot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</a:t>
            </a:r>
            <a:r>
              <a:rPr lang="en-SG" dirty="0"/>
              <a:t>best practices</a:t>
            </a:r>
            <a:endParaRPr dirty="0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58;p31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60" name="Google Shape;260;p31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3" name="Google Shape;353;p31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870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</a:t>
            </a:r>
            <a:r>
              <a:rPr lang="en-SG" dirty="0"/>
              <a:t>best practices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39339" y="1714029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Close any unused ports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2087341" y="3163953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Give user </a:t>
            </a:r>
            <a:r>
              <a:rPr lang="en-SG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 least privilege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253547" y="1702613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SG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Disk Encryption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228120" y="321547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SG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repare for any attack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823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3296-9FFF-4A9C-B490-1128D613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0" y="509825"/>
            <a:ext cx="7704000" cy="1183244"/>
          </a:xfrm>
        </p:spPr>
        <p:txBody>
          <a:bodyPr/>
          <a:lstStyle/>
          <a:p>
            <a:r>
              <a:rPr lang="en-SG" dirty="0"/>
              <a:t>Remove any unused software/</a:t>
            </a:r>
            <a:r>
              <a:rPr lang="en-SG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Close any unused ports</a:t>
            </a:r>
            <a:br>
              <a:rPr lang="en-SG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 lang="en-SG" dirty="0"/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C107D045-0574-4FC7-91C0-931D4900DFE6}"/>
              </a:ext>
            </a:extLst>
          </p:cNvPr>
          <p:cNvSpPr txBox="1">
            <a:spLocks/>
          </p:cNvSpPr>
          <p:nvPr/>
        </p:nvSpPr>
        <p:spPr>
          <a:xfrm>
            <a:off x="3766782" y="1526501"/>
            <a:ext cx="4339347" cy="2969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600" b="1" dirty="0"/>
              <a:t>Installed CentOS 7 </a:t>
            </a:r>
            <a:r>
              <a:rPr lang="en-SG" sz="1600" b="1" dirty="0"/>
              <a:t>Minimal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Installed minimal of software needed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All firewall port is block by default</a:t>
            </a:r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SSH port is changed to: 2200</a:t>
            </a:r>
          </a:p>
        </p:txBody>
      </p:sp>
      <p:pic>
        <p:nvPicPr>
          <p:cNvPr id="2050" name="Picture 2" descr="Image result for centos7 logo png">
            <a:extLst>
              <a:ext uri="{FF2B5EF4-FFF2-40B4-BE49-F238E27FC236}">
                <a16:creationId xmlns:a16="http://schemas.microsoft.com/office/drawing/2014/main" id="{AC505FD7-C318-4D25-83E7-A85829442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0" y="163818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604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B3B1-4F3D-41BB-8B22-C115B534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Software Regularly</a:t>
            </a:r>
            <a:br>
              <a:rPr lang="en-US" dirty="0"/>
            </a:br>
            <a:endParaRPr lang="en-SG" dirty="0"/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8A5C14D3-9C2E-4F57-91B8-A4D48BBC1F02}"/>
              </a:ext>
            </a:extLst>
          </p:cNvPr>
          <p:cNvSpPr txBox="1">
            <a:spLocks/>
          </p:cNvSpPr>
          <p:nvPr/>
        </p:nvSpPr>
        <p:spPr>
          <a:xfrm>
            <a:off x="1978819" y="1314450"/>
            <a:ext cx="6941698" cy="350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600" dirty="0"/>
              <a:t>Do not set auto update</a:t>
            </a:r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r>
              <a:rPr lang="en-US" sz="1600" dirty="0"/>
              <a:t>The update may break the server</a:t>
            </a:r>
            <a:endParaRPr lang="en" sz="1600" dirty="0"/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Check update log before update</a:t>
            </a:r>
          </a:p>
          <a:p>
            <a:pPr marL="1200150" lvl="2" indent="-285750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Use “yum check-update”</a:t>
            </a:r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Update manualy when comfirm update is safe</a:t>
            </a:r>
          </a:p>
          <a:p>
            <a:pPr marL="1200150" lvl="2" indent="-28575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U</a:t>
            </a:r>
            <a:r>
              <a:rPr lang="en" sz="1600" dirty="0"/>
              <a:t>se “yum update [software name]”</a:t>
            </a:r>
          </a:p>
        </p:txBody>
      </p:sp>
    </p:spTree>
    <p:extLst>
      <p:ext uri="{BB962C8B-B14F-4D97-AF65-F5344CB8AC3E}">
        <p14:creationId xmlns:p14="http://schemas.microsoft.com/office/powerpoint/2010/main" val="87266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5EDB-290D-4B5C-87F8-EAFB0FA7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Software Regularly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7844C-0110-470F-9A50-43D9AA96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52" y="1443037"/>
            <a:ext cx="6087296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9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AA9FA-9621-4370-93DA-6B7242F8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Software Regularly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4E2B9-0DA7-4E70-B1F9-CCA6A586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372799"/>
            <a:ext cx="6086476" cy="32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E024-4871-4CD1-873F-EEFA5EAE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and Unique Passwords</a:t>
            </a:r>
            <a:endParaRPr lang="en-SG" dirty="0"/>
          </a:p>
        </p:txBody>
      </p:sp>
      <p:sp>
        <p:nvSpPr>
          <p:cNvPr id="3" name="Google Shape;1762;p45">
            <a:extLst>
              <a:ext uri="{FF2B5EF4-FFF2-40B4-BE49-F238E27FC236}">
                <a16:creationId xmlns:a16="http://schemas.microsoft.com/office/drawing/2014/main" id="{43CA4620-FF2B-4A43-8865-40784AC48003}"/>
              </a:ext>
            </a:extLst>
          </p:cNvPr>
          <p:cNvSpPr txBox="1">
            <a:spLocks/>
          </p:cNvSpPr>
          <p:nvPr/>
        </p:nvSpPr>
        <p:spPr>
          <a:xfrm>
            <a:off x="2143126" y="1585912"/>
            <a:ext cx="6793707" cy="355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600" b="1" dirty="0"/>
              <a:t>Having strong and unique password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Harder to crack using burte force attack </a:t>
            </a:r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r>
              <a:rPr lang="en" sz="1600" dirty="0"/>
              <a:t>Password may not be in the burte force password list</a:t>
            </a:r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r>
              <a:rPr lang="en-SG" sz="1600" dirty="0"/>
              <a:t>I</a:t>
            </a:r>
            <a:r>
              <a:rPr lang="en" sz="1600" dirty="0"/>
              <a:t>t take longer time to crack using blind burte force attack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  <a:p>
            <a:pPr marL="285750" indent="-285750" algn="ctr">
              <a:lnSpc>
                <a:spcPct val="100000"/>
              </a:lnSpc>
              <a:spcAft>
                <a:spcPts val="1600"/>
              </a:spcAft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374336050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827</Words>
  <Application>Microsoft Office PowerPoint</Application>
  <PresentationFormat>On-screen Show (16:9)</PresentationFormat>
  <Paragraphs>132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Advent Pro Light</vt:lpstr>
      <vt:lpstr>Fira Sans Condensed Light</vt:lpstr>
      <vt:lpstr>Josefin Slab</vt:lpstr>
      <vt:lpstr>Anton</vt:lpstr>
      <vt:lpstr>Fira Sans Condensed</vt:lpstr>
      <vt:lpstr>Rajdhani</vt:lpstr>
      <vt:lpstr>Arial</vt:lpstr>
      <vt:lpstr>Ai Tech Agency by Slidesgo</vt:lpstr>
      <vt:lpstr>CentOS 7 server hardening</vt:lpstr>
      <vt:lpstr>Why CentOS 7</vt:lpstr>
      <vt:lpstr>My best practices</vt:lpstr>
      <vt:lpstr>My best practices</vt:lpstr>
      <vt:lpstr>Remove any unused software/Close any unused ports </vt:lpstr>
      <vt:lpstr>Update Your Software Regularly </vt:lpstr>
      <vt:lpstr>Update Your Software Regularly</vt:lpstr>
      <vt:lpstr>Update Your Software Regularly</vt:lpstr>
      <vt:lpstr>Strong and Unique Passwords</vt:lpstr>
      <vt:lpstr>Strong and Unique Passwords</vt:lpstr>
      <vt:lpstr>Strong and Unique Passwords</vt:lpstr>
      <vt:lpstr>Strong and Unique Passwords</vt:lpstr>
      <vt:lpstr>SSH Protection</vt:lpstr>
      <vt:lpstr>SSH Protection</vt:lpstr>
      <vt:lpstr>User management</vt:lpstr>
      <vt:lpstr>User management</vt:lpstr>
      <vt:lpstr>Disable any external device slot</vt:lpstr>
      <vt:lpstr>Prepare for any attack</vt:lpstr>
      <vt:lpstr>Audit &amp; vulnerability scan</vt:lpstr>
      <vt:lpstr>Anti-virus</vt:lpstr>
      <vt:lpstr>Anti-virus</vt:lpstr>
      <vt:lpstr>rkhunter </vt:lpstr>
      <vt:lpstr>Disk Encryption </vt:lpstr>
      <vt:lpstr>Disk Encryption </vt:lpstr>
      <vt:lpstr>Disk Encryption </vt:lpstr>
      <vt:lpstr>Folder backup</vt:lpstr>
      <vt:lpstr>Folder backup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CentOS 7 server hardening</dc:title>
  <cp:lastModifiedBy>Tan Jia Shun /CSF</cp:lastModifiedBy>
  <cp:revision>35</cp:revision>
  <dcterms:modified xsi:type="dcterms:W3CDTF">2021-02-21T00:59:24Z</dcterms:modified>
</cp:coreProperties>
</file>